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2" r:id="rId3"/>
    <p:sldMasterId id="2147483676" r:id="rId4"/>
    <p:sldMasterId id="2147483690" r:id="rId5"/>
    <p:sldMasterId id="2147483704" r:id="rId6"/>
    <p:sldMasterId id="2147483718" r:id="rId7"/>
    <p:sldMasterId id="2147483732" r:id="rId8"/>
    <p:sldMasterId id="2147483746" r:id="rId9"/>
    <p:sldMasterId id="2147483760" r:id="rId10"/>
    <p:sldMasterId id="2147483774" r:id="rId11"/>
    <p:sldMasterId id="2147483788" r:id="rId12"/>
    <p:sldMasterId id="2147483802" r:id="rId13"/>
    <p:sldMasterId id="2147483816" r:id="rId14"/>
    <p:sldMasterId id="2147483830" r:id="rId15"/>
    <p:sldMasterId id="2147483844" r:id="rId16"/>
  </p:sldMasterIdLst>
  <p:handoutMasterIdLst>
    <p:handoutMasterId r:id="rId36"/>
  </p:handoutMasterIdLst>
  <p:sldIdLst>
    <p:sldId id="256" r:id="rId17"/>
    <p:sldId id="258" r:id="rId18"/>
    <p:sldId id="257" r:id="rId19"/>
    <p:sldId id="332" r:id="rId20"/>
    <p:sldId id="341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11" r:id="rId31"/>
    <p:sldId id="363" r:id="rId32"/>
    <p:sldId id="351" r:id="rId33"/>
    <p:sldId id="352" r:id="rId34"/>
    <p:sldId id="270" r:id="rId35"/>
  </p:sldIdLst>
  <p:sldSz cx="12192000" cy="6858000"/>
  <p:notesSz cx="6858000" cy="9144000"/>
  <p:embeddedFontLst>
    <p:embeddedFont>
      <p:font typeface="方正清刻本悦宋简体" panose="02010600030101010101" pitchFamily="2" charset="-122"/>
      <p:regular r:id="rId40"/>
    </p:embeddedFont>
    <p:embeddedFont>
      <p:font typeface="幼圆" panose="02010509060101010101" pitchFamily="49" charset="-122"/>
      <p:regular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微软雅黑" panose="020B0503020204020204" charset="-122"/>
      <p:regular r:id="rId46"/>
    </p:embeddedFont>
    <p:embeddedFont>
      <p:font typeface="Calibri" panose="020F0502020204030204" charset="0"/>
      <p:regular r:id="rId47"/>
      <p:bold r:id="rId48"/>
      <p:italic r:id="rId49"/>
      <p:boldItalic r:id="rId50"/>
    </p:embeddedFont>
    <p:embeddedFont>
      <p:font typeface="等线" panose="02010600030101010101" charset="-122"/>
      <p:regular r:id="rId51"/>
    </p:embeddedFont>
    <p:embeddedFont>
      <p:font typeface="Malgun Gothic" panose="020B0503020000020004" charset="-127"/>
      <p:regular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BD7"/>
    <a:srgbClr val="4A5A69"/>
    <a:srgbClr val="92A3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43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2" Type="http://schemas.openxmlformats.org/officeDocument/2006/relationships/font" Target="fonts/font13.fntdata"/><Relationship Id="rId51" Type="http://schemas.openxmlformats.org/officeDocument/2006/relationships/font" Target="fonts/font12.fntdata"/><Relationship Id="rId50" Type="http://schemas.openxmlformats.org/officeDocument/2006/relationships/font" Target="fonts/font11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10.fntdata"/><Relationship Id="rId48" Type="http://schemas.openxmlformats.org/officeDocument/2006/relationships/font" Target="fonts/font9.fntdata"/><Relationship Id="rId47" Type="http://schemas.openxmlformats.org/officeDocument/2006/relationships/font" Target="fonts/font8.fntdata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slide" Target="slides/slide4.xml"/><Relationship Id="rId2" Type="http://schemas.openxmlformats.org/officeDocument/2006/relationships/theme" Target="theme/theme1.xml"/><Relationship Id="rId19" Type="http://schemas.openxmlformats.org/officeDocument/2006/relationships/slide" Target="slides/slide3.xml"/><Relationship Id="rId18" Type="http://schemas.openxmlformats.org/officeDocument/2006/relationships/slide" Target="slides/slide2.xml"/><Relationship Id="rId17" Type="http://schemas.openxmlformats.org/officeDocument/2006/relationships/slide" Target="slides/slide1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5014A-BDC5-4345-998B-2EDA94B21F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A59D1-CE3A-45B4-B4E9-4C410C6D12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7.png"/><Relationship Id="rId7" Type="http://schemas.openxmlformats.org/officeDocument/2006/relationships/image" Target="../media/image9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1" Type="http://schemas.openxmlformats.org/officeDocument/2006/relationships/image" Target="../media/image10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7.png"/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4" Type="http://schemas.openxmlformats.org/officeDocument/2006/relationships/theme" Target="../theme/theme10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4" Type="http://schemas.openxmlformats.org/officeDocument/2006/relationships/theme" Target="../theme/theme11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4" Type="http://schemas.openxmlformats.org/officeDocument/2006/relationships/theme" Target="../theme/theme12.xml"/><Relationship Id="rId13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8.xml"/><Relationship Id="rId14" Type="http://schemas.openxmlformats.org/officeDocument/2006/relationships/theme" Target="../theme/theme13.xml"/><Relationship Id="rId13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7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8.xml"/><Relationship Id="rId8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71.xml"/><Relationship Id="rId14" Type="http://schemas.openxmlformats.org/officeDocument/2006/relationships/theme" Target="../theme/theme14.xml"/><Relationship Id="rId13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0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4" Type="http://schemas.openxmlformats.org/officeDocument/2006/relationships/theme" Target="../theme/theme15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4" Type="http://schemas.openxmlformats.org/officeDocument/2006/relationships/theme" Target="../theme/theme4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4" Type="http://schemas.openxmlformats.org/officeDocument/2006/relationships/theme" Target="../theme/theme5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4" Type="http://schemas.openxmlformats.org/officeDocument/2006/relationships/theme" Target="../theme/theme6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0.xml"/><Relationship Id="rId14" Type="http://schemas.openxmlformats.org/officeDocument/2006/relationships/theme" Target="../theme/theme7.xml"/><Relationship Id="rId13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99.xml"/><Relationship Id="rId7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3.xml"/><Relationship Id="rId14" Type="http://schemas.openxmlformats.org/officeDocument/2006/relationships/theme" Target="../theme/theme8.xml"/><Relationship Id="rId13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6.xml"/><Relationship Id="rId14" Type="http://schemas.openxmlformats.org/officeDocument/2006/relationships/theme" Target="../theme/theme9.xml"/><Relationship Id="rId1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0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3.xml"/><Relationship Id="rId2" Type="http://schemas.openxmlformats.org/officeDocument/2006/relationships/image" Target="../media/image16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9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7160" y="2756776"/>
            <a:ext cx="4297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小组会议报告</a:t>
            </a:r>
            <a:endParaRPr lang="zh-CN" altLang="en-US" sz="54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80066" y="3645381"/>
            <a:ext cx="40318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92A3B8"/>
                </a:solidFill>
              </a:rPr>
              <a:t>小组会议</a:t>
            </a:r>
            <a:endParaRPr lang="zh-CN" altLang="en-US" dirty="0">
              <a:solidFill>
                <a:srgbClr val="92A3B8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760562" y="3854616"/>
            <a:ext cx="1232694" cy="0"/>
          </a:xfrm>
          <a:prstGeom prst="line">
            <a:avLst/>
          </a:prstGeom>
          <a:ln>
            <a:solidFill>
              <a:srgbClr val="92A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198744" y="3854616"/>
            <a:ext cx="1232694" cy="0"/>
          </a:xfrm>
          <a:prstGeom prst="line">
            <a:avLst/>
          </a:prstGeom>
          <a:ln>
            <a:solidFill>
              <a:srgbClr val="92A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516245" y="4494530"/>
            <a:ext cx="897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李</a:t>
            </a:r>
            <a:r>
              <a:rPr lang="en-US" altLang="zh-CN"/>
              <a:t>     </a:t>
            </a:r>
            <a:r>
              <a:rPr lang="zh-CN" altLang="en-US"/>
              <a:t>琳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59861" y="602680"/>
            <a:ext cx="4272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对每个</a:t>
            </a:r>
            <a:r>
              <a:rPr lang="en-US" alt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8*8</a:t>
            </a:r>
            <a:r>
              <a:rPr lang="zh-CN" altLang="en-US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的矩阵进行量化</a:t>
            </a:r>
            <a:endParaRPr lang="zh-CN" altLang="en-US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39265" y="5549900"/>
            <a:ext cx="90379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经过</a:t>
            </a:r>
            <a:r>
              <a:rPr lang="en-US" altLang="zh-CN"/>
              <a:t>DCT</a:t>
            </a:r>
            <a:r>
              <a:rPr lang="zh-CN" altLang="en-US"/>
              <a:t>，图像数据虽然已经面目全非，但仍然是处于“可逆”的状态，经过量化后，一大部分数据变成了0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393190"/>
            <a:ext cx="8534400" cy="542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204720"/>
            <a:ext cx="5562600" cy="307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26561" y="60268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将数据转换为一维数组</a:t>
            </a:r>
            <a:endParaRPr lang="zh-CN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4035" y="1102360"/>
            <a:ext cx="8410575" cy="781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091690"/>
            <a:ext cx="5715000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71161" y="602680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熵编码</a:t>
            </a:r>
            <a:endParaRPr lang="zh-CN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5320" y="1323975"/>
            <a:ext cx="5800725" cy="9715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600325"/>
            <a:ext cx="10210800" cy="314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0" y="3128645"/>
            <a:ext cx="9725025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48961" y="60268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译码</a:t>
            </a:r>
            <a:endParaRPr lang="zh-CN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690" y="2263140"/>
            <a:ext cx="10295255" cy="1238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37761" y="60268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译码后的图像</a:t>
            </a:r>
            <a:endParaRPr lang="zh-CN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8595" y="1355090"/>
            <a:ext cx="6200140" cy="4300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664335"/>
            <a:ext cx="4460240" cy="2943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0965" y="5885815"/>
            <a:ext cx="8051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压缩的代价十分明显。颜色有不少损失，远处的云能看到明显的格子化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44611" y="4010599"/>
            <a:ext cx="31673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不足的地方</a:t>
            </a:r>
            <a:endParaRPr lang="zh-CN" altLang="en-US" sz="4400" spc="3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3095" y="2404268"/>
            <a:ext cx="283018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l"/>
            <a:r>
              <a:rPr lang="en-US" altLang="zh-CN" sz="4400" dirty="0">
                <a:solidFill>
                  <a:srgbClr val="92A3B8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PART 02</a:t>
            </a:r>
            <a:endParaRPr lang="zh-CN" altLang="en-US" sz="4400" dirty="0">
              <a:solidFill>
                <a:srgbClr val="92A3B8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3361" y="6026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不足之处</a:t>
            </a:r>
            <a:endParaRPr lang="zh-CN" altLang="en-US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5825" y="2019300"/>
            <a:ext cx="78003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/>
              <a:t>关于RGB 转 YUV、</a:t>
            </a:r>
            <a:r>
              <a:rPr lang="en-US" altLang="zh-CN"/>
              <a:t>DCT</a:t>
            </a:r>
            <a:r>
              <a:rPr lang="zh-CN" altLang="en-US"/>
              <a:t>、量化等过程，直接调用封装好的函数，了解大致功能与输入输出，但有部分具体实现过程没有了解清楚封装函数的内部构成。</a:t>
            </a:r>
            <a:endParaRPr 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41511" y="4021394"/>
            <a:ext cx="257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4400" spc="3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  <a:sym typeface="+mn-ea"/>
              </a:rPr>
              <a:t>后期计划</a:t>
            </a:r>
            <a:endParaRPr lang="zh-CN" sz="4400" spc="3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3095" y="2404268"/>
            <a:ext cx="283018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l"/>
            <a:r>
              <a:rPr lang="en-US" altLang="zh-CN" sz="4400" dirty="0">
                <a:solidFill>
                  <a:srgbClr val="92A3B8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PART 03</a:t>
            </a:r>
            <a:endParaRPr lang="zh-CN" altLang="en-US" sz="4400" dirty="0">
              <a:solidFill>
                <a:srgbClr val="92A3B8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3361" y="6026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后期计划</a:t>
            </a:r>
            <a:endParaRPr lang="zh-CN" altLang="en-US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5825" y="2019300"/>
            <a:ext cx="78003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、了解机器视觉相关知识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/>
              <a:t>了解</a:t>
            </a:r>
            <a:r>
              <a:rPr lang="en-US" altLang="zh-CN"/>
              <a:t>CNN</a:t>
            </a:r>
            <a:r>
              <a:rPr lang="zh-CN" altLang="en-US"/>
              <a:t>以及基本实现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、两本书：《动手学深度学习》、《神经网络与深度学习》的学习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61362" y="2756776"/>
            <a:ext cx="5669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  <a:sym typeface="+mn-ea"/>
              </a:rPr>
              <a:t>感谢您的耐心观看</a:t>
            </a:r>
            <a:endParaRPr lang="zh-CN" altLang="en-US" sz="54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91147" y="3378698"/>
            <a:ext cx="30149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jpeg</a:t>
            </a:r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实现图像压缩</a:t>
            </a:r>
            <a:endParaRPr lang="zh-CN" altLang="en-US" sz="2400" b="1" spc="300" dirty="0">
              <a:solidFill>
                <a:srgbClr val="231E1F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63094" y="3316494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01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688400" y="3546847"/>
            <a:ext cx="138186" cy="138186"/>
          </a:xfrm>
          <a:prstGeom prst="ellipse">
            <a:avLst/>
          </a:prstGeom>
          <a:solidFill>
            <a:srgbClr val="92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28275" y="3385683"/>
            <a:ext cx="19037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不足的地方</a:t>
            </a:r>
            <a:endParaRPr lang="zh-CN" altLang="en-US" sz="2400" b="1" spc="300" dirty="0">
              <a:solidFill>
                <a:srgbClr val="231E1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64992" y="3323479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02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90298" y="3553832"/>
            <a:ext cx="138186" cy="138186"/>
          </a:xfrm>
          <a:prstGeom prst="ellipse">
            <a:avLst/>
          </a:prstGeom>
          <a:solidFill>
            <a:srgbClr val="92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399335" y="791623"/>
            <a:ext cx="1393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目录</a:t>
            </a:r>
            <a:endParaRPr lang="zh-CN" altLang="en-US" sz="4400" b="1" spc="300" dirty="0">
              <a:solidFill>
                <a:schemeClr val="bg1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20343" y="1580892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CONTENTS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91100" y="4643618"/>
            <a:ext cx="1559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后期计划</a:t>
            </a:r>
            <a:endParaRPr lang="zh-CN" altLang="en-US" sz="2400" b="1" spc="300" dirty="0">
              <a:solidFill>
                <a:srgbClr val="231E1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27817" y="4581414"/>
            <a:ext cx="768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03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753123" y="4811767"/>
            <a:ext cx="138186" cy="138186"/>
          </a:xfrm>
          <a:prstGeom prst="ellipse">
            <a:avLst/>
          </a:prstGeom>
          <a:solidFill>
            <a:srgbClr val="92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58898" y="4011869"/>
            <a:ext cx="49726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spc="3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  <a:sym typeface="+mn-ea"/>
              </a:rPr>
              <a:t>jpeg</a:t>
            </a:r>
            <a:r>
              <a:rPr lang="zh-CN" altLang="en-US" sz="4400" spc="3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  <a:sym typeface="+mn-ea"/>
              </a:rPr>
              <a:t>实现图像压缩</a:t>
            </a:r>
            <a:endParaRPr lang="zh-CN" altLang="en-US" sz="4400" spc="3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3095" y="2404268"/>
            <a:ext cx="2830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l"/>
            <a:r>
              <a:rPr lang="en-US" altLang="zh-CN" sz="4400" dirty="0">
                <a:solidFill>
                  <a:srgbClr val="92A3B8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PART 01</a:t>
            </a:r>
            <a:endParaRPr lang="zh-CN" altLang="en-US" sz="4400" dirty="0">
              <a:solidFill>
                <a:srgbClr val="92A3B8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246564" y="370270"/>
            <a:ext cx="36988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jpeg</a:t>
            </a:r>
            <a:r>
              <a:rPr lang="zh-CN" altLang="en-US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实现图像压缩流程</a:t>
            </a:r>
            <a:endParaRPr lang="zh-CN" altLang="en-US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2371725"/>
            <a:ext cx="10591800" cy="2420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515361" y="370270"/>
            <a:ext cx="5161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  <a:sym typeface="+mn-ea"/>
              </a:rPr>
              <a:t>获取图像像素并转换成三个灰度</a:t>
            </a:r>
            <a:endParaRPr lang="zh-CN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30" y="1990090"/>
            <a:ext cx="5506085" cy="2302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70" y="4839335"/>
            <a:ext cx="1438275" cy="552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35" y="1837055"/>
            <a:ext cx="5998845" cy="3957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3361" y="6026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三个灰度</a:t>
            </a:r>
            <a:endParaRPr lang="zh-CN" altLang="en-US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405" y="1124585"/>
            <a:ext cx="114712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有损压缩首先要做的事情就是“把重要的信息和不重要的信息分开”，JPEG把图像转换为三个灰度之后，就可以针对数据得重要程度的不同做不同的处理。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5430" y="2216785"/>
            <a:ext cx="3909695" cy="2816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" y="2248535"/>
            <a:ext cx="3968750" cy="2753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25" y="2216785"/>
            <a:ext cx="4041140" cy="2910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85616" y="602680"/>
            <a:ext cx="36207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三个灰度（以</a:t>
            </a:r>
            <a:r>
              <a:rPr lang="en-US" alt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Y</a:t>
            </a:r>
            <a:r>
              <a:rPr lang="zh-CN" altLang="en-US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为例）</a:t>
            </a:r>
            <a:endParaRPr lang="zh-CN" altLang="en-US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20" y="1738630"/>
            <a:ext cx="11516360" cy="4366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50018" y="602680"/>
            <a:ext cx="42919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三个灰度</a:t>
            </a:r>
            <a:r>
              <a:rPr 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填充</a:t>
            </a:r>
            <a:r>
              <a:rPr lang="en-US" alt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0</a:t>
            </a:r>
            <a:r>
              <a:rPr lang="zh-CN" altLang="en-US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并进行分割</a:t>
            </a:r>
            <a:endParaRPr lang="zh-CN" altLang="en-US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110" y="1351915"/>
            <a:ext cx="8146415" cy="215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3662045"/>
            <a:ext cx="10706100" cy="260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48661" y="602680"/>
            <a:ext cx="5694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对每个</a:t>
            </a:r>
            <a:r>
              <a:rPr lang="en-US" altLang="zh-CN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8*8</a:t>
            </a:r>
            <a:r>
              <a:rPr lang="zh-CN" altLang="en-US" sz="2800" dirty="0">
                <a:solidFill>
                  <a:srgbClr val="4A5A69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的矩阵进行离散余弦变换</a:t>
            </a:r>
            <a:endParaRPr lang="zh-CN" altLang="en-US" sz="2800" dirty="0">
              <a:solidFill>
                <a:srgbClr val="4A5A69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2633345"/>
            <a:ext cx="6096000" cy="3181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85570"/>
            <a:ext cx="8382000" cy="885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88820" y="6115050"/>
            <a:ext cx="82143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经过DCT转换，左上角的直流分量保存了一个大的数值，其他分量都接近于0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8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0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WPS 演示</Application>
  <PresentationFormat>宽屏</PresentationFormat>
  <Paragraphs>80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19</vt:i4>
      </vt:variant>
    </vt:vector>
  </HeadingPairs>
  <TitlesOfParts>
    <vt:vector size="47" baseType="lpstr">
      <vt:lpstr>Arial</vt:lpstr>
      <vt:lpstr>宋体</vt:lpstr>
      <vt:lpstr>Wingdings</vt:lpstr>
      <vt:lpstr>方正清刻本悦宋简体</vt:lpstr>
      <vt:lpstr>幼圆</vt:lpstr>
      <vt:lpstr>Century Gothic</vt:lpstr>
      <vt:lpstr>DokChampa</vt:lpstr>
      <vt:lpstr>Microsoft Sans Serif</vt:lpstr>
      <vt:lpstr>微软雅黑</vt:lpstr>
      <vt:lpstr>Calibri</vt:lpstr>
      <vt:lpstr>Arial Unicode MS</vt:lpstr>
      <vt:lpstr>等线</vt:lpstr>
      <vt:lpstr>Malgun Gothic</vt:lpstr>
      <vt:lpstr>Office 主题</vt:lpstr>
      <vt:lpstr>14_Office 主题</vt:lpstr>
      <vt:lpstr>2_Office 主题</vt:lpstr>
      <vt:lpstr>11_Office 主题</vt:lpstr>
      <vt:lpstr>12_Office 主题</vt:lpstr>
      <vt:lpstr>1_Office 主题</vt:lpstr>
      <vt:lpstr>6_Office 主题</vt:lpstr>
      <vt:lpstr>13_Office 主题</vt:lpstr>
      <vt:lpstr>15_Office 主题</vt:lpstr>
      <vt:lpstr>16_Office 主题</vt:lpstr>
      <vt:lpstr>17_Office 主题</vt:lpstr>
      <vt:lpstr>18_Office 主题</vt:lpstr>
      <vt:lpstr>19_Office 主题</vt:lpstr>
      <vt:lpstr>20_Office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uying</dc:creator>
  <cp:lastModifiedBy>  王木木  ζ</cp:lastModifiedBy>
  <cp:revision>169</cp:revision>
  <dcterms:created xsi:type="dcterms:W3CDTF">2020-01-03T06:53:00Z</dcterms:created>
  <dcterms:modified xsi:type="dcterms:W3CDTF">2021-11-29T09:50:00Z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C7F73A87429B4F5CA80E0586B4332AAE</vt:lpwstr>
  </property>
  <property fmtid="{D5CDD505-2E9C-101B-9397-08002B2CF9AE}" pid="3" name="KSOProductBuildVer">
    <vt:lpwstr>2052-11.1.0.11115</vt:lpwstr>
  </property>
</Properties>
</file>